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8" r:id="rId6"/>
    <p:sldId id="257" r:id="rId7"/>
    <p:sldId id="258" r:id="rId8"/>
    <p:sldId id="259" r:id="rId9"/>
    <p:sldId id="260" r:id="rId10"/>
    <p:sldId id="261" r:id="rId11"/>
    <p:sldId id="262" r:id="rId12"/>
    <p:sldId id="263" r:id="rId13"/>
    <p:sldId id="264" r:id="rId14"/>
    <p:sldId id="269" r:id="rId15"/>
    <p:sldId id="266" r:id="rId16"/>
    <p:sldId id="265"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4"/>
    <p:restoredTop sz="96047"/>
  </p:normalViewPr>
  <p:slideViewPr>
    <p:cSldViewPr snapToGrid="0" snapToObjects="1">
      <p:cViewPr varScale="1">
        <p:scale>
          <a:sx n="107" d="100"/>
          <a:sy n="107" d="100"/>
        </p:scale>
        <p:origin x="8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10/31/2020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10/31/2020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10/31/2020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7174-2D7C-D247-A62B-56BDF5C51F3C}"/>
              </a:ext>
            </a:extLst>
          </p:cNvPr>
          <p:cNvSpPr>
            <a:spLocks noGrp="1"/>
          </p:cNvSpPr>
          <p:nvPr>
            <p:ph type="ctrTitle"/>
          </p:nvPr>
        </p:nvSpPr>
        <p:spPr/>
        <p:txBody>
          <a:bodyPr/>
          <a:lstStyle/>
          <a:p>
            <a:r>
              <a:rPr lang="en-US" dirty="0"/>
              <a:t>Synthesis of Findings</a:t>
            </a:r>
          </a:p>
        </p:txBody>
      </p:sp>
      <p:sp>
        <p:nvSpPr>
          <p:cNvPr id="3" name="Subtitle 2">
            <a:extLst>
              <a:ext uri="{FF2B5EF4-FFF2-40B4-BE49-F238E27FC236}">
                <a16:creationId xmlns:a16="http://schemas.microsoft.com/office/drawing/2014/main" id="{937BDE78-3802-8949-B800-E9510F05A94C}"/>
              </a:ext>
            </a:extLst>
          </p:cNvPr>
          <p:cNvSpPr>
            <a:spLocks noGrp="1"/>
          </p:cNvSpPr>
          <p:nvPr>
            <p:ph type="subTitle" idx="1"/>
          </p:nvPr>
        </p:nvSpPr>
        <p:spPr/>
        <p:txBody>
          <a:bodyPr/>
          <a:lstStyle/>
          <a:p>
            <a:r>
              <a:rPr lang="en-US" dirty="0"/>
              <a:t>Leslie A. Jeter, DNP, CRNA. MS</a:t>
            </a:r>
          </a:p>
        </p:txBody>
      </p:sp>
    </p:spTree>
    <p:extLst>
      <p:ext uri="{BB962C8B-B14F-4D97-AF65-F5344CB8AC3E}">
        <p14:creationId xmlns:p14="http://schemas.microsoft.com/office/powerpoint/2010/main" val="988861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249F-09EE-0044-805E-B1A0B9BAF6D8}"/>
              </a:ext>
            </a:extLst>
          </p:cNvPr>
          <p:cNvSpPr>
            <a:spLocks noGrp="1"/>
          </p:cNvSpPr>
          <p:nvPr>
            <p:ph type="title"/>
          </p:nvPr>
        </p:nvSpPr>
        <p:spPr>
          <a:xfrm>
            <a:off x="2617694" y="325103"/>
            <a:ext cx="8888506" cy="1293028"/>
          </a:xfrm>
        </p:spPr>
        <p:txBody>
          <a:bodyPr/>
          <a:lstStyle/>
          <a:p>
            <a:r>
              <a:rPr lang="en-US" dirty="0"/>
              <a:t>Moving To The Finished Literature Synthesis</a:t>
            </a:r>
          </a:p>
        </p:txBody>
      </p:sp>
      <p:sp>
        <p:nvSpPr>
          <p:cNvPr id="3" name="Content Placeholder 2">
            <a:extLst>
              <a:ext uri="{FF2B5EF4-FFF2-40B4-BE49-F238E27FC236}">
                <a16:creationId xmlns:a16="http://schemas.microsoft.com/office/drawing/2014/main" id="{05D5DC6B-8294-624C-8C12-B513D64916A5}"/>
              </a:ext>
            </a:extLst>
          </p:cNvPr>
          <p:cNvSpPr>
            <a:spLocks noGrp="1"/>
          </p:cNvSpPr>
          <p:nvPr>
            <p:ph idx="1"/>
          </p:nvPr>
        </p:nvSpPr>
        <p:spPr>
          <a:xfrm>
            <a:off x="685800" y="1618131"/>
            <a:ext cx="10820400" cy="5150222"/>
          </a:xfrm>
        </p:spPr>
        <p:txBody>
          <a:bodyPr>
            <a:normAutofit/>
          </a:bodyPr>
          <a:lstStyle/>
          <a:p>
            <a:pPr>
              <a:spcBef>
                <a:spcPts val="1200"/>
              </a:spcBef>
              <a:spcAft>
                <a:spcPts val="1200"/>
              </a:spcAft>
            </a:pPr>
            <a:r>
              <a:rPr lang="en-US" dirty="0"/>
              <a:t>Write the introductory section to the literature synthesis</a:t>
            </a:r>
          </a:p>
          <a:p>
            <a:pPr>
              <a:spcBef>
                <a:spcPts val="1200"/>
              </a:spcBef>
              <a:spcAft>
                <a:spcPts val="1200"/>
              </a:spcAft>
            </a:pPr>
            <a:r>
              <a:rPr lang="en-US" dirty="0"/>
              <a:t>Include introductory overview and summary statements, include definitions</a:t>
            </a:r>
          </a:p>
          <a:p>
            <a:pPr>
              <a:spcBef>
                <a:spcPts val="1200"/>
              </a:spcBef>
              <a:spcAft>
                <a:spcPts val="1200"/>
              </a:spcAft>
            </a:pPr>
            <a:r>
              <a:rPr lang="en-US" dirty="0"/>
              <a:t>Include the systematic literature </a:t>
            </a:r>
            <a:r>
              <a:rPr lang="en-US" dirty="0" smtClean="0"/>
              <a:t>search </a:t>
            </a:r>
            <a:r>
              <a:rPr lang="en-US" dirty="0"/>
              <a:t>methods</a:t>
            </a:r>
          </a:p>
          <a:p>
            <a:pPr lvl="1">
              <a:spcBef>
                <a:spcPts val="1200"/>
              </a:spcBef>
              <a:spcAft>
                <a:spcPts val="1200"/>
              </a:spcAft>
            </a:pPr>
            <a:r>
              <a:rPr lang="en-US" dirty="0"/>
              <a:t>Explain your search strategy (see next slide for in depth strategy)</a:t>
            </a:r>
          </a:p>
          <a:p>
            <a:pPr>
              <a:spcBef>
                <a:spcPts val="1200"/>
              </a:spcBef>
              <a:spcAft>
                <a:spcPts val="1200"/>
              </a:spcAft>
            </a:pPr>
            <a:r>
              <a:rPr lang="en-US" dirty="0"/>
              <a:t>Critically appraise the literature</a:t>
            </a:r>
          </a:p>
          <a:p>
            <a:pPr>
              <a:spcBef>
                <a:spcPts val="1200"/>
              </a:spcBef>
              <a:spcAft>
                <a:spcPts val="1200"/>
              </a:spcAft>
            </a:pPr>
            <a:r>
              <a:rPr lang="en-US" dirty="0" smtClean="0"/>
              <a:t>Synthesize </a:t>
            </a:r>
            <a:r>
              <a:rPr lang="en-US" dirty="0"/>
              <a:t>the literature review</a:t>
            </a:r>
          </a:p>
          <a:p>
            <a:pPr>
              <a:spcBef>
                <a:spcPts val="1200"/>
              </a:spcBef>
              <a:spcAft>
                <a:spcPts val="1200"/>
              </a:spcAft>
            </a:pPr>
            <a:r>
              <a:rPr lang="en-US" dirty="0" smtClean="0"/>
              <a:t>Summarize strength of evidence </a:t>
            </a:r>
            <a:r>
              <a:rPr lang="en-US" dirty="0"/>
              <a:t>and research </a:t>
            </a:r>
            <a:r>
              <a:rPr lang="en-US" dirty="0" smtClean="0"/>
              <a:t>gaps</a:t>
            </a:r>
            <a:endParaRPr lang="en-US" dirty="0"/>
          </a:p>
          <a:p>
            <a:pPr>
              <a:spcBef>
                <a:spcPts val="1200"/>
              </a:spcBef>
              <a:spcAft>
                <a:spcPts val="1200"/>
              </a:spcAft>
            </a:pPr>
            <a:r>
              <a:rPr lang="en-US" dirty="0" smtClean="0"/>
              <a:t>Consider </a:t>
            </a:r>
            <a:r>
              <a:rPr lang="en-US" dirty="0"/>
              <a:t>further uses for the literature </a:t>
            </a:r>
            <a:r>
              <a:rPr lang="en-US" dirty="0" smtClean="0"/>
              <a:t>synthesis &amp; determine need to expand search</a:t>
            </a:r>
            <a:endParaRPr lang="en-US" dirty="0"/>
          </a:p>
        </p:txBody>
      </p:sp>
    </p:spTree>
    <p:extLst>
      <p:ext uri="{BB962C8B-B14F-4D97-AF65-F5344CB8AC3E}">
        <p14:creationId xmlns:p14="http://schemas.microsoft.com/office/powerpoint/2010/main" val="2835119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from synthesis to translation</a:t>
            </a:r>
            <a:endParaRPr lang="en-US" dirty="0"/>
          </a:p>
        </p:txBody>
      </p:sp>
      <p:sp>
        <p:nvSpPr>
          <p:cNvPr id="3" name="Content Placeholder 2"/>
          <p:cNvSpPr>
            <a:spLocks noGrp="1"/>
          </p:cNvSpPr>
          <p:nvPr>
            <p:ph idx="1"/>
          </p:nvPr>
        </p:nvSpPr>
        <p:spPr>
          <a:xfrm>
            <a:off x="161365" y="2194560"/>
            <a:ext cx="11842376" cy="4385534"/>
          </a:xfrm>
        </p:spPr>
        <p:txBody>
          <a:bodyPr>
            <a:normAutofit/>
          </a:bodyPr>
          <a:lstStyle/>
          <a:p>
            <a:pPr>
              <a:spcBef>
                <a:spcPts val="1200"/>
              </a:spcBef>
              <a:spcAft>
                <a:spcPts val="1200"/>
              </a:spcAft>
            </a:pPr>
            <a:r>
              <a:rPr lang="en-US" dirty="0" smtClean="0"/>
              <a:t>Analyze synthesis of findings from the evidence that answers clinical question</a:t>
            </a:r>
          </a:p>
          <a:p>
            <a:pPr>
              <a:spcBef>
                <a:spcPts val="1200"/>
              </a:spcBef>
              <a:spcAft>
                <a:spcPts val="1200"/>
              </a:spcAft>
            </a:pPr>
            <a:r>
              <a:rPr lang="en-US" dirty="0" smtClean="0"/>
              <a:t>Appraise </a:t>
            </a:r>
            <a:r>
              <a:rPr lang="en-US" dirty="0"/>
              <a:t>the strength of the BODY of </a:t>
            </a:r>
            <a:r>
              <a:rPr lang="en-US" dirty="0" smtClean="0"/>
              <a:t>evidence </a:t>
            </a:r>
            <a:r>
              <a:rPr lang="en-US" sz="1200" dirty="0" smtClean="0"/>
              <a:t>(The Johns Hopkins Hospital/Johns Hopkins University SON, 2017)</a:t>
            </a:r>
            <a:endParaRPr lang="en-US" dirty="0" smtClean="0"/>
          </a:p>
          <a:p>
            <a:pPr lvl="1">
              <a:spcBef>
                <a:spcPts val="600"/>
              </a:spcBef>
              <a:spcAft>
                <a:spcPts val="600"/>
              </a:spcAft>
              <a:buFont typeface="Courier New" panose="02070309020205020404" pitchFamily="49" charset="0"/>
              <a:buChar char="o"/>
            </a:pPr>
            <a:r>
              <a:rPr lang="en-US" sz="1800" dirty="0" smtClean="0"/>
              <a:t>Strong compelling evidence, consistent results</a:t>
            </a:r>
          </a:p>
          <a:p>
            <a:pPr lvl="1">
              <a:spcBef>
                <a:spcPts val="600"/>
              </a:spcBef>
              <a:spcAft>
                <a:spcPts val="600"/>
              </a:spcAft>
              <a:buFont typeface="Courier New" panose="02070309020205020404" pitchFamily="49" charset="0"/>
              <a:buChar char="o"/>
            </a:pPr>
            <a:r>
              <a:rPr lang="en-US" sz="1800" dirty="0" smtClean="0"/>
              <a:t>Good and consistent evidence</a:t>
            </a:r>
          </a:p>
          <a:p>
            <a:pPr lvl="1">
              <a:spcBef>
                <a:spcPts val="600"/>
              </a:spcBef>
              <a:spcAft>
                <a:spcPts val="600"/>
              </a:spcAft>
              <a:buFont typeface="Courier New" panose="02070309020205020404" pitchFamily="49" charset="0"/>
              <a:buChar char="o"/>
            </a:pPr>
            <a:r>
              <a:rPr lang="en-US" sz="1800" dirty="0" smtClean="0"/>
              <a:t>Good but conflicting evidence</a:t>
            </a:r>
          </a:p>
          <a:p>
            <a:pPr lvl="1">
              <a:spcBef>
                <a:spcPts val="600"/>
              </a:spcBef>
              <a:spcAft>
                <a:spcPts val="600"/>
              </a:spcAft>
              <a:buFont typeface="Courier New" panose="02070309020205020404" pitchFamily="49" charset="0"/>
              <a:buChar char="o"/>
            </a:pPr>
            <a:r>
              <a:rPr lang="en-US" sz="1800" dirty="0" smtClean="0"/>
              <a:t>Little or no evidence</a:t>
            </a:r>
          </a:p>
          <a:p>
            <a:pPr>
              <a:spcBef>
                <a:spcPts val="1200"/>
              </a:spcBef>
              <a:spcAft>
                <a:spcPts val="1200"/>
              </a:spcAft>
            </a:pPr>
            <a:r>
              <a:rPr lang="en-US" dirty="0" smtClean="0"/>
              <a:t>Make recommendation based on translation pathway that supports purpose</a:t>
            </a:r>
          </a:p>
          <a:p>
            <a:pPr>
              <a:spcBef>
                <a:spcPts val="1200"/>
              </a:spcBef>
              <a:spcAft>
                <a:spcPts val="1200"/>
              </a:spcAft>
            </a:pPr>
            <a:r>
              <a:rPr lang="en-US" dirty="0" smtClean="0"/>
              <a:t>Purpose </a:t>
            </a:r>
            <a:r>
              <a:rPr lang="en-US" dirty="0"/>
              <a:t>statement… “The purpose of this project is to…”</a:t>
            </a:r>
          </a:p>
          <a:p>
            <a:endParaRPr lang="en-US" dirty="0"/>
          </a:p>
        </p:txBody>
      </p:sp>
    </p:spTree>
    <p:extLst>
      <p:ext uri="{BB962C8B-B14F-4D97-AF65-F5344CB8AC3E}">
        <p14:creationId xmlns:p14="http://schemas.microsoft.com/office/powerpoint/2010/main" val="717898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8425-DD74-F84F-B499-406AADB8F267}"/>
              </a:ext>
            </a:extLst>
          </p:cNvPr>
          <p:cNvSpPr>
            <a:spLocks noGrp="1"/>
          </p:cNvSpPr>
          <p:nvPr>
            <p:ph type="title"/>
          </p:nvPr>
        </p:nvSpPr>
        <p:spPr>
          <a:xfrm>
            <a:off x="2819400" y="764373"/>
            <a:ext cx="9372600" cy="1293028"/>
          </a:xfrm>
        </p:spPr>
        <p:txBody>
          <a:bodyPr/>
          <a:lstStyle/>
          <a:p>
            <a:r>
              <a:rPr lang="en-US" dirty="0"/>
              <a:t>Explaining Your Search Strategy</a:t>
            </a:r>
          </a:p>
        </p:txBody>
      </p:sp>
      <p:sp>
        <p:nvSpPr>
          <p:cNvPr id="4" name="Content Placeholder 3">
            <a:extLst>
              <a:ext uri="{FF2B5EF4-FFF2-40B4-BE49-F238E27FC236}">
                <a16:creationId xmlns:a16="http://schemas.microsoft.com/office/drawing/2014/main" id="{AC80F680-6990-0541-9AFA-7B3AC4815675}"/>
              </a:ext>
            </a:extLst>
          </p:cNvPr>
          <p:cNvSpPr>
            <a:spLocks noGrp="1"/>
          </p:cNvSpPr>
          <p:nvPr>
            <p:ph sz="half" idx="1"/>
          </p:nvPr>
        </p:nvSpPr>
        <p:spPr>
          <a:xfrm>
            <a:off x="623045" y="2194559"/>
            <a:ext cx="5334000" cy="4385535"/>
          </a:xfrm>
        </p:spPr>
        <p:txBody>
          <a:bodyPr>
            <a:normAutofit fontScale="77500" lnSpcReduction="20000"/>
          </a:bodyPr>
          <a:lstStyle/>
          <a:p>
            <a:pPr>
              <a:spcBef>
                <a:spcPts val="1200"/>
              </a:spcBef>
              <a:spcAft>
                <a:spcPts val="1200"/>
              </a:spcAft>
            </a:pPr>
            <a:r>
              <a:rPr lang="en-US" dirty="0"/>
              <a:t>What topic you searched for</a:t>
            </a:r>
          </a:p>
          <a:p>
            <a:pPr>
              <a:spcBef>
                <a:spcPts val="1200"/>
              </a:spcBef>
              <a:spcAft>
                <a:spcPts val="1200"/>
              </a:spcAft>
            </a:pPr>
            <a:r>
              <a:rPr lang="en-US" dirty="0"/>
              <a:t>What databases you searched</a:t>
            </a:r>
          </a:p>
          <a:p>
            <a:pPr>
              <a:spcBef>
                <a:spcPts val="1200"/>
              </a:spcBef>
              <a:spcAft>
                <a:spcPts val="1200"/>
              </a:spcAft>
            </a:pPr>
            <a:r>
              <a:rPr lang="en-US" dirty="0"/>
              <a:t>Other sources</a:t>
            </a:r>
          </a:p>
          <a:p>
            <a:pPr>
              <a:spcBef>
                <a:spcPts val="1200"/>
              </a:spcBef>
              <a:spcAft>
                <a:spcPts val="1200"/>
              </a:spcAft>
            </a:pPr>
            <a:r>
              <a:rPr lang="en-US" dirty="0"/>
              <a:t>What keywords were used </a:t>
            </a:r>
          </a:p>
          <a:p>
            <a:pPr>
              <a:spcBef>
                <a:spcPts val="1200"/>
              </a:spcBef>
              <a:spcAft>
                <a:spcPts val="1200"/>
              </a:spcAft>
            </a:pPr>
            <a:r>
              <a:rPr lang="en-US" dirty="0"/>
              <a:t>Any delimitations that were set and why</a:t>
            </a:r>
          </a:p>
          <a:p>
            <a:pPr>
              <a:spcBef>
                <a:spcPts val="1200"/>
              </a:spcBef>
              <a:spcAft>
                <a:spcPts val="1200"/>
              </a:spcAft>
            </a:pPr>
            <a:r>
              <a:rPr lang="en-US" dirty="0"/>
              <a:t>Number of studies found</a:t>
            </a:r>
          </a:p>
          <a:p>
            <a:pPr>
              <a:spcBef>
                <a:spcPts val="1200"/>
              </a:spcBef>
              <a:spcAft>
                <a:spcPts val="1200"/>
              </a:spcAft>
            </a:pPr>
            <a:r>
              <a:rPr lang="en-US" dirty="0"/>
              <a:t>Inclusion criteria</a:t>
            </a:r>
          </a:p>
          <a:p>
            <a:pPr>
              <a:spcBef>
                <a:spcPts val="1200"/>
              </a:spcBef>
              <a:spcAft>
                <a:spcPts val="1200"/>
              </a:spcAft>
            </a:pPr>
            <a:r>
              <a:rPr lang="en-US" dirty="0"/>
              <a:t># of studies remaining after inclusion criteria applied</a:t>
            </a:r>
          </a:p>
        </p:txBody>
      </p:sp>
      <p:sp>
        <p:nvSpPr>
          <p:cNvPr id="5" name="Content Placeholder 4">
            <a:extLst>
              <a:ext uri="{FF2B5EF4-FFF2-40B4-BE49-F238E27FC236}">
                <a16:creationId xmlns:a16="http://schemas.microsoft.com/office/drawing/2014/main" id="{80AE99DE-E36E-DD48-9EE8-403511C02356}"/>
              </a:ext>
            </a:extLst>
          </p:cNvPr>
          <p:cNvSpPr>
            <a:spLocks noGrp="1"/>
          </p:cNvSpPr>
          <p:nvPr>
            <p:ph sz="half" idx="2"/>
          </p:nvPr>
        </p:nvSpPr>
        <p:spPr>
          <a:xfrm>
            <a:off x="6342535" y="2194559"/>
            <a:ext cx="5334000" cy="4385535"/>
          </a:xfrm>
        </p:spPr>
        <p:txBody>
          <a:bodyPr>
            <a:normAutofit fontScale="77500" lnSpcReduction="20000"/>
          </a:bodyPr>
          <a:lstStyle/>
          <a:p>
            <a:pPr>
              <a:spcBef>
                <a:spcPts val="1200"/>
              </a:spcBef>
              <a:spcAft>
                <a:spcPts val="1200"/>
              </a:spcAft>
            </a:pPr>
            <a:r>
              <a:rPr lang="en-US" dirty="0"/>
              <a:t>Hand searching of bibliographies</a:t>
            </a:r>
          </a:p>
          <a:p>
            <a:pPr>
              <a:spcBef>
                <a:spcPts val="1200"/>
              </a:spcBef>
              <a:spcAft>
                <a:spcPts val="1200"/>
              </a:spcAft>
            </a:pPr>
            <a:r>
              <a:rPr lang="en-US" dirty="0"/>
              <a:t>Number of studies found with hand searching</a:t>
            </a:r>
          </a:p>
          <a:p>
            <a:pPr>
              <a:spcBef>
                <a:spcPts val="1200"/>
              </a:spcBef>
              <a:spcAft>
                <a:spcPts val="1200"/>
              </a:spcAft>
            </a:pPr>
            <a:r>
              <a:rPr lang="en-US" dirty="0"/>
              <a:t>Exclusion criteria applied and why</a:t>
            </a:r>
          </a:p>
          <a:p>
            <a:pPr>
              <a:spcBef>
                <a:spcPts val="1200"/>
              </a:spcBef>
              <a:spcAft>
                <a:spcPts val="1200"/>
              </a:spcAft>
            </a:pPr>
            <a:r>
              <a:rPr lang="en-US" dirty="0"/>
              <a:t>Number of studies remaining after exclusion criteria applied</a:t>
            </a:r>
          </a:p>
          <a:p>
            <a:pPr>
              <a:spcBef>
                <a:spcPts val="1200"/>
              </a:spcBef>
              <a:spcAft>
                <a:spcPts val="1200"/>
              </a:spcAft>
            </a:pPr>
            <a:r>
              <a:rPr lang="en-US" dirty="0"/>
              <a:t>Total # of studies that were not included and why</a:t>
            </a:r>
          </a:p>
          <a:p>
            <a:pPr>
              <a:spcBef>
                <a:spcPts val="1200"/>
              </a:spcBef>
              <a:spcAft>
                <a:spcPts val="1200"/>
              </a:spcAft>
            </a:pPr>
            <a:r>
              <a:rPr lang="en-US" dirty="0"/>
              <a:t>Total # of studies included</a:t>
            </a:r>
          </a:p>
          <a:p>
            <a:pPr>
              <a:spcBef>
                <a:spcPts val="1200"/>
              </a:spcBef>
              <a:spcAft>
                <a:spcPts val="1200"/>
              </a:spcAft>
            </a:pPr>
            <a:r>
              <a:rPr lang="en-US" dirty="0"/>
              <a:t>General information on studies included (type and samples)</a:t>
            </a:r>
          </a:p>
          <a:p>
            <a:pPr>
              <a:spcBef>
                <a:spcPts val="1200"/>
              </a:spcBef>
              <a:spcAft>
                <a:spcPts val="1200"/>
              </a:spcAft>
            </a:pPr>
            <a:r>
              <a:rPr lang="en-US" dirty="0"/>
              <a:t>What of importance was </a:t>
            </a:r>
            <a:r>
              <a:rPr lang="en-US" i="1" dirty="0"/>
              <a:t>not</a:t>
            </a:r>
            <a:r>
              <a:rPr lang="en-US" dirty="0"/>
              <a:t> found (gaps)</a:t>
            </a:r>
          </a:p>
          <a:p>
            <a:endParaRPr lang="en-US" dirty="0"/>
          </a:p>
        </p:txBody>
      </p:sp>
    </p:spTree>
    <p:extLst>
      <p:ext uri="{BB962C8B-B14F-4D97-AF65-F5344CB8AC3E}">
        <p14:creationId xmlns:p14="http://schemas.microsoft.com/office/powerpoint/2010/main" val="248724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EA69-8702-114B-B134-B6FF413D34D4}"/>
              </a:ext>
            </a:extLst>
          </p:cNvPr>
          <p:cNvSpPr>
            <a:spLocks noGrp="1"/>
          </p:cNvSpPr>
          <p:nvPr>
            <p:ph type="title"/>
          </p:nvPr>
        </p:nvSpPr>
        <p:spPr/>
        <p:txBody>
          <a:bodyPr/>
          <a:lstStyle/>
          <a:p>
            <a:r>
              <a:rPr lang="en-US" dirty="0"/>
              <a:t>Checklist for Literature Synthesis</a:t>
            </a:r>
          </a:p>
        </p:txBody>
      </p:sp>
      <p:sp>
        <p:nvSpPr>
          <p:cNvPr id="3" name="Content Placeholder 2">
            <a:extLst>
              <a:ext uri="{FF2B5EF4-FFF2-40B4-BE49-F238E27FC236}">
                <a16:creationId xmlns:a16="http://schemas.microsoft.com/office/drawing/2014/main" id="{6E5AB3F4-B166-F643-A941-F88EFFE83E91}"/>
              </a:ext>
            </a:extLst>
          </p:cNvPr>
          <p:cNvSpPr>
            <a:spLocks noGrp="1"/>
          </p:cNvSpPr>
          <p:nvPr>
            <p:ph idx="1"/>
          </p:nvPr>
        </p:nvSpPr>
        <p:spPr/>
        <p:txBody>
          <a:bodyPr/>
          <a:lstStyle/>
          <a:p>
            <a:pPr>
              <a:spcBef>
                <a:spcPts val="1200"/>
              </a:spcBef>
              <a:spcAft>
                <a:spcPts val="1200"/>
              </a:spcAft>
            </a:pPr>
            <a:r>
              <a:rPr lang="en-US" dirty="0"/>
              <a:t>Discuss implications of literature findings specifically related to your project purpose</a:t>
            </a:r>
          </a:p>
          <a:p>
            <a:pPr>
              <a:spcBef>
                <a:spcPts val="1200"/>
              </a:spcBef>
              <a:spcAft>
                <a:spcPts val="1200"/>
              </a:spcAft>
            </a:pPr>
            <a:r>
              <a:rPr lang="en-US" dirty="0"/>
              <a:t>Use headings to provide visual signals for the reader</a:t>
            </a:r>
          </a:p>
          <a:p>
            <a:pPr>
              <a:spcBef>
                <a:spcPts val="1200"/>
              </a:spcBef>
              <a:spcAft>
                <a:spcPts val="1200"/>
              </a:spcAft>
            </a:pPr>
            <a:r>
              <a:rPr lang="en-US" dirty="0"/>
              <a:t>Summarize at the end of each section, describing major themes</a:t>
            </a:r>
          </a:p>
          <a:p>
            <a:pPr>
              <a:spcBef>
                <a:spcPts val="1200"/>
              </a:spcBef>
              <a:spcAft>
                <a:spcPts val="1200"/>
              </a:spcAft>
            </a:pPr>
            <a:r>
              <a:rPr lang="en-US" dirty="0"/>
              <a:t>Minimize the use of direct quotes</a:t>
            </a:r>
          </a:p>
          <a:p>
            <a:pPr>
              <a:spcBef>
                <a:spcPts val="1200"/>
              </a:spcBef>
              <a:spcAft>
                <a:spcPts val="1200"/>
              </a:spcAft>
            </a:pPr>
            <a:r>
              <a:rPr lang="en-US" dirty="0"/>
              <a:t>Read and review for logical presentation and coherence</a:t>
            </a:r>
          </a:p>
        </p:txBody>
      </p:sp>
    </p:spTree>
    <p:extLst>
      <p:ext uri="{BB962C8B-B14F-4D97-AF65-F5344CB8AC3E}">
        <p14:creationId xmlns:p14="http://schemas.microsoft.com/office/powerpoint/2010/main" val="295569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B414-6A24-2040-8FC7-FA39C4CA39A3}"/>
              </a:ext>
            </a:extLst>
          </p:cNvPr>
          <p:cNvSpPr>
            <a:spLocks noGrp="1"/>
          </p:cNvSpPr>
          <p:nvPr>
            <p:ph type="title"/>
          </p:nvPr>
        </p:nvSpPr>
        <p:spPr/>
        <p:txBody>
          <a:bodyPr/>
          <a:lstStyle/>
          <a:p>
            <a:r>
              <a:rPr lang="en-US" dirty="0"/>
              <a:t>Helpful Tips</a:t>
            </a:r>
          </a:p>
        </p:txBody>
      </p:sp>
      <p:sp>
        <p:nvSpPr>
          <p:cNvPr id="3" name="Content Placeholder 2">
            <a:extLst>
              <a:ext uri="{FF2B5EF4-FFF2-40B4-BE49-F238E27FC236}">
                <a16:creationId xmlns:a16="http://schemas.microsoft.com/office/drawing/2014/main" id="{33BFF454-01F4-1D41-B2EF-CE658E1A0D93}"/>
              </a:ext>
            </a:extLst>
          </p:cNvPr>
          <p:cNvSpPr>
            <a:spLocks noGrp="1"/>
          </p:cNvSpPr>
          <p:nvPr>
            <p:ph idx="1"/>
          </p:nvPr>
        </p:nvSpPr>
        <p:spPr/>
        <p:txBody>
          <a:bodyPr/>
          <a:lstStyle/>
          <a:p>
            <a:pPr>
              <a:spcBef>
                <a:spcPts val="1200"/>
              </a:spcBef>
              <a:spcAft>
                <a:spcPts val="1200"/>
              </a:spcAft>
            </a:pPr>
            <a:r>
              <a:rPr lang="en-US" dirty="0"/>
              <a:t>List variables and </a:t>
            </a:r>
            <a:r>
              <a:rPr lang="en-US" dirty="0" smtClean="0"/>
              <a:t>concepts </a:t>
            </a:r>
            <a:endParaRPr lang="en-US" dirty="0"/>
          </a:p>
          <a:p>
            <a:pPr>
              <a:spcBef>
                <a:spcPts val="1200"/>
              </a:spcBef>
              <a:spcAft>
                <a:spcPts val="1200"/>
              </a:spcAft>
            </a:pPr>
            <a:r>
              <a:rPr lang="en-US" dirty="0"/>
              <a:t>Identify relevant findings – use charts, tables, and diagrams to illustrate connections (for your edification only, not a part of your paper)</a:t>
            </a:r>
          </a:p>
          <a:p>
            <a:pPr>
              <a:spcBef>
                <a:spcPts val="1200"/>
              </a:spcBef>
              <a:spcAft>
                <a:spcPts val="1200"/>
              </a:spcAft>
            </a:pPr>
            <a:r>
              <a:rPr lang="en-US" dirty="0"/>
              <a:t>Ask yourself “What does all of this information tell you about a particular variable/concept?”</a:t>
            </a:r>
          </a:p>
          <a:p>
            <a:pPr>
              <a:spcBef>
                <a:spcPts val="1200"/>
              </a:spcBef>
              <a:spcAft>
                <a:spcPts val="1200"/>
              </a:spcAft>
            </a:pPr>
            <a:r>
              <a:rPr lang="en-US" dirty="0"/>
              <a:t>Clearly tell the reader what the current knowledge is on your topic</a:t>
            </a:r>
          </a:p>
        </p:txBody>
      </p:sp>
    </p:spTree>
    <p:extLst>
      <p:ext uri="{BB962C8B-B14F-4D97-AF65-F5344CB8AC3E}">
        <p14:creationId xmlns:p14="http://schemas.microsoft.com/office/powerpoint/2010/main" val="344031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a:spcBef>
                <a:spcPts val="1200"/>
              </a:spcBef>
              <a:spcAft>
                <a:spcPts val="1200"/>
              </a:spcAft>
            </a:pPr>
            <a:r>
              <a:rPr lang="en-US" dirty="0"/>
              <a:t>Describe components of the evidence synthesis process.</a:t>
            </a:r>
          </a:p>
          <a:p>
            <a:pPr>
              <a:spcBef>
                <a:spcPts val="1200"/>
              </a:spcBef>
              <a:spcAft>
                <a:spcPts val="1200"/>
              </a:spcAft>
            </a:pPr>
            <a:r>
              <a:rPr lang="en-US" dirty="0"/>
              <a:t>Based on strength of evidence outline recommendations for translation</a:t>
            </a:r>
          </a:p>
          <a:p>
            <a:pPr>
              <a:spcBef>
                <a:spcPts val="1200"/>
              </a:spcBef>
              <a:spcAft>
                <a:spcPts val="1200"/>
              </a:spcAft>
            </a:pPr>
            <a:r>
              <a:rPr lang="en-US" dirty="0"/>
              <a:t>Discuss strategies to ensure successful translation of evidence to local context</a:t>
            </a:r>
          </a:p>
          <a:p>
            <a:pPr>
              <a:spcBef>
                <a:spcPts val="1200"/>
              </a:spcBef>
              <a:spcAft>
                <a:spcPts val="1200"/>
              </a:spcAft>
            </a:pPr>
            <a:r>
              <a:rPr lang="en-US" dirty="0"/>
              <a:t>Create a draft of your literature </a:t>
            </a:r>
            <a:r>
              <a:rPr lang="en-US" dirty="0" smtClean="0"/>
              <a:t>synthesis</a:t>
            </a:r>
            <a:endParaRPr lang="en-US" dirty="0"/>
          </a:p>
          <a:p>
            <a:pPr marL="0" indent="0">
              <a:buNone/>
            </a:pPr>
            <a:endParaRPr lang="en-US" dirty="0"/>
          </a:p>
        </p:txBody>
      </p:sp>
    </p:spTree>
    <p:extLst>
      <p:ext uri="{BB962C8B-B14F-4D97-AF65-F5344CB8AC3E}">
        <p14:creationId xmlns:p14="http://schemas.microsoft.com/office/powerpoint/2010/main" val="58275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B7CE0-262A-0149-9B22-6FEA347F7A65}"/>
              </a:ext>
            </a:extLst>
          </p:cNvPr>
          <p:cNvSpPr>
            <a:spLocks noGrp="1"/>
          </p:cNvSpPr>
          <p:nvPr>
            <p:ph type="title"/>
          </p:nvPr>
        </p:nvSpPr>
        <p:spPr/>
        <p:txBody>
          <a:bodyPr/>
          <a:lstStyle/>
          <a:p>
            <a:r>
              <a:rPr lang="en-US" dirty="0"/>
              <a:t>Writing the Literature Review</a:t>
            </a:r>
          </a:p>
        </p:txBody>
      </p:sp>
      <p:sp>
        <p:nvSpPr>
          <p:cNvPr id="3" name="Content Placeholder 2">
            <a:extLst>
              <a:ext uri="{FF2B5EF4-FFF2-40B4-BE49-F238E27FC236}">
                <a16:creationId xmlns:a16="http://schemas.microsoft.com/office/drawing/2014/main" id="{A7CA418D-DAA1-EF41-B1C8-EDFC2ADACB74}"/>
              </a:ext>
            </a:extLst>
          </p:cNvPr>
          <p:cNvSpPr>
            <a:spLocks noGrp="1"/>
          </p:cNvSpPr>
          <p:nvPr>
            <p:ph idx="1"/>
          </p:nvPr>
        </p:nvSpPr>
        <p:spPr/>
        <p:txBody>
          <a:bodyPr/>
          <a:lstStyle/>
          <a:p>
            <a:pPr>
              <a:spcBef>
                <a:spcPts val="1200"/>
              </a:spcBef>
              <a:spcAft>
                <a:spcPts val="1200"/>
              </a:spcAft>
            </a:pPr>
            <a:r>
              <a:rPr lang="en-US" dirty="0"/>
              <a:t>What does it mean to synthesize the literature? Why is this important?</a:t>
            </a:r>
          </a:p>
          <a:p>
            <a:pPr>
              <a:spcBef>
                <a:spcPts val="1200"/>
              </a:spcBef>
              <a:spcAft>
                <a:spcPts val="1200"/>
              </a:spcAft>
            </a:pPr>
            <a:r>
              <a:rPr lang="en-US" dirty="0"/>
              <a:t>Why is the literature synthesis important to your project?</a:t>
            </a:r>
          </a:p>
          <a:p>
            <a:pPr>
              <a:spcBef>
                <a:spcPts val="1200"/>
              </a:spcBef>
              <a:spcAft>
                <a:spcPts val="1200"/>
              </a:spcAft>
            </a:pPr>
            <a:r>
              <a:rPr lang="en-US" dirty="0"/>
              <a:t>What does it mean to identify themes from the literature review? Why is this important?</a:t>
            </a:r>
          </a:p>
          <a:p>
            <a:endParaRPr lang="en-US" dirty="0"/>
          </a:p>
        </p:txBody>
      </p:sp>
    </p:spTree>
    <p:extLst>
      <p:ext uri="{BB962C8B-B14F-4D97-AF65-F5344CB8AC3E}">
        <p14:creationId xmlns:p14="http://schemas.microsoft.com/office/powerpoint/2010/main" val="232247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8EAF-A70F-6C47-903F-7F5A100338F0}"/>
              </a:ext>
            </a:extLst>
          </p:cNvPr>
          <p:cNvSpPr>
            <a:spLocks noGrp="1"/>
          </p:cNvSpPr>
          <p:nvPr>
            <p:ph type="title"/>
          </p:nvPr>
        </p:nvSpPr>
        <p:spPr/>
        <p:txBody>
          <a:bodyPr/>
          <a:lstStyle/>
          <a:p>
            <a:r>
              <a:rPr lang="en-US" dirty="0"/>
              <a:t>What is a synthesis?</a:t>
            </a:r>
          </a:p>
        </p:txBody>
      </p:sp>
      <p:sp>
        <p:nvSpPr>
          <p:cNvPr id="3" name="Content Placeholder 2">
            <a:extLst>
              <a:ext uri="{FF2B5EF4-FFF2-40B4-BE49-F238E27FC236}">
                <a16:creationId xmlns:a16="http://schemas.microsoft.com/office/drawing/2014/main" id="{5ECF679D-FF4D-814F-9B3C-DCA54B4B21D4}"/>
              </a:ext>
            </a:extLst>
          </p:cNvPr>
          <p:cNvSpPr>
            <a:spLocks noGrp="1"/>
          </p:cNvSpPr>
          <p:nvPr>
            <p:ph idx="1"/>
          </p:nvPr>
        </p:nvSpPr>
        <p:spPr/>
        <p:txBody>
          <a:bodyPr/>
          <a:lstStyle/>
          <a:p>
            <a:pPr marL="0" indent="0" algn="ctr">
              <a:spcBef>
                <a:spcPts val="1200"/>
              </a:spcBef>
              <a:spcAft>
                <a:spcPts val="1200"/>
              </a:spcAft>
              <a:buNone/>
            </a:pPr>
            <a:r>
              <a:rPr lang="en-US" i="1" dirty="0" smtClean="0"/>
              <a:t>“A synthesis is a critical analysis and review of the scientific literature……a synthesis describes themes of the research as they have developed across the studies in your review and over the years, including similarities and differences in purpose, content, methodology</a:t>
            </a:r>
            <a:r>
              <a:rPr lang="en-US" i="1" dirty="0" smtClean="0"/>
              <a:t>, and findings”. (Garrard, 2017, p161-2)</a:t>
            </a:r>
          </a:p>
          <a:p>
            <a:pPr marL="0" indent="0" algn="ctr">
              <a:spcBef>
                <a:spcPts val="0"/>
              </a:spcBef>
              <a:buNone/>
            </a:pPr>
            <a:endParaRPr lang="en-US" i="1" dirty="0" smtClean="0"/>
          </a:p>
          <a:p>
            <a:pPr>
              <a:spcBef>
                <a:spcPts val="1200"/>
              </a:spcBef>
              <a:spcAft>
                <a:spcPts val="1200"/>
              </a:spcAft>
            </a:pPr>
            <a:r>
              <a:rPr lang="en-US" dirty="0" smtClean="0"/>
              <a:t>Provides </a:t>
            </a:r>
            <a:r>
              <a:rPr lang="en-US" dirty="0"/>
              <a:t>a resource for making evidence easily accessible</a:t>
            </a:r>
          </a:p>
          <a:p>
            <a:pPr>
              <a:spcBef>
                <a:spcPts val="1200"/>
              </a:spcBef>
              <a:spcAft>
                <a:spcPts val="1200"/>
              </a:spcAft>
            </a:pPr>
            <a:r>
              <a:rPr lang="en-US" dirty="0"/>
              <a:t>Additive to the literature review</a:t>
            </a:r>
          </a:p>
          <a:p>
            <a:pPr>
              <a:spcBef>
                <a:spcPts val="1200"/>
              </a:spcBef>
              <a:spcAft>
                <a:spcPts val="1200"/>
              </a:spcAft>
            </a:pPr>
            <a:r>
              <a:rPr lang="en-US" dirty="0"/>
              <a:t>Provides a big picture of what research is available (or not available)</a:t>
            </a:r>
          </a:p>
        </p:txBody>
      </p:sp>
    </p:spTree>
    <p:extLst>
      <p:ext uri="{BB962C8B-B14F-4D97-AF65-F5344CB8AC3E}">
        <p14:creationId xmlns:p14="http://schemas.microsoft.com/office/powerpoint/2010/main" val="243714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4C13A-FE1C-FB4E-B17A-3CB2ECEE71C2}"/>
              </a:ext>
            </a:extLst>
          </p:cNvPr>
          <p:cNvSpPr>
            <a:spLocks noGrp="1"/>
          </p:cNvSpPr>
          <p:nvPr>
            <p:ph type="title"/>
          </p:nvPr>
        </p:nvSpPr>
        <p:spPr/>
        <p:txBody>
          <a:bodyPr/>
          <a:lstStyle/>
          <a:p>
            <a:r>
              <a:rPr lang="en-US" dirty="0"/>
              <a:t>Synthesizing </a:t>
            </a:r>
            <a:r>
              <a:rPr lang="en-US" dirty="0" smtClean="0"/>
              <a:t>Involves:</a:t>
            </a:r>
            <a:endParaRPr lang="en-US" dirty="0"/>
          </a:p>
        </p:txBody>
      </p:sp>
      <p:sp>
        <p:nvSpPr>
          <p:cNvPr id="3" name="Content Placeholder 2">
            <a:extLst>
              <a:ext uri="{FF2B5EF4-FFF2-40B4-BE49-F238E27FC236}">
                <a16:creationId xmlns:a16="http://schemas.microsoft.com/office/drawing/2014/main" id="{017A43EB-B19E-F84C-B467-60A11423F3E5}"/>
              </a:ext>
            </a:extLst>
          </p:cNvPr>
          <p:cNvSpPr>
            <a:spLocks noGrp="1"/>
          </p:cNvSpPr>
          <p:nvPr>
            <p:ph idx="1"/>
          </p:nvPr>
        </p:nvSpPr>
        <p:spPr/>
        <p:txBody>
          <a:bodyPr/>
          <a:lstStyle/>
          <a:p>
            <a:pPr>
              <a:spcBef>
                <a:spcPts val="1200"/>
              </a:spcBef>
              <a:spcAft>
                <a:spcPts val="1200"/>
              </a:spcAft>
            </a:pPr>
            <a:r>
              <a:rPr lang="en-US" dirty="0"/>
              <a:t>Taking separate articles and blending them into a synthesis of the topic to help better understand the state of the evidence related to your problem</a:t>
            </a:r>
          </a:p>
          <a:p>
            <a:pPr>
              <a:spcBef>
                <a:spcPts val="1200"/>
              </a:spcBef>
              <a:spcAft>
                <a:spcPts val="1200"/>
              </a:spcAft>
            </a:pPr>
            <a:r>
              <a:rPr lang="en-US" dirty="0"/>
              <a:t>Showing the coherent flow of evidence of the specific literature reviewed</a:t>
            </a:r>
          </a:p>
          <a:p>
            <a:pPr lvl="1">
              <a:spcBef>
                <a:spcPts val="1200"/>
              </a:spcBef>
              <a:spcAft>
                <a:spcPts val="1200"/>
              </a:spcAft>
              <a:buFont typeface="Courier New" panose="02070309020205020404" pitchFamily="49" charset="0"/>
              <a:buChar char="o"/>
            </a:pPr>
            <a:r>
              <a:rPr lang="en-US" dirty="0"/>
              <a:t>Includes descriptions of the important themes/concepts and how they fit together</a:t>
            </a:r>
          </a:p>
          <a:p>
            <a:pPr>
              <a:spcBef>
                <a:spcPts val="1200"/>
              </a:spcBef>
              <a:spcAft>
                <a:spcPts val="1200"/>
              </a:spcAft>
            </a:pPr>
            <a:r>
              <a:rPr lang="en-US" dirty="0"/>
              <a:t>Sharing a meaningful interpretation, synthesis, and report on the combined literature findings</a:t>
            </a:r>
          </a:p>
        </p:txBody>
      </p:sp>
    </p:spTree>
    <p:extLst>
      <p:ext uri="{BB962C8B-B14F-4D97-AF65-F5344CB8AC3E}">
        <p14:creationId xmlns:p14="http://schemas.microsoft.com/office/powerpoint/2010/main" val="245482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1DC0E-C28B-E046-BF48-C0C30405B5A5}"/>
              </a:ext>
            </a:extLst>
          </p:cNvPr>
          <p:cNvSpPr>
            <a:spLocks noGrp="1"/>
          </p:cNvSpPr>
          <p:nvPr>
            <p:ph type="title"/>
          </p:nvPr>
        </p:nvSpPr>
        <p:spPr/>
        <p:txBody>
          <a:bodyPr/>
          <a:lstStyle/>
          <a:p>
            <a:r>
              <a:rPr lang="en-US" dirty="0"/>
              <a:t>Beginning Steps</a:t>
            </a:r>
          </a:p>
        </p:txBody>
      </p:sp>
      <p:sp>
        <p:nvSpPr>
          <p:cNvPr id="3" name="Content Placeholder 2">
            <a:extLst>
              <a:ext uri="{FF2B5EF4-FFF2-40B4-BE49-F238E27FC236}">
                <a16:creationId xmlns:a16="http://schemas.microsoft.com/office/drawing/2014/main" id="{A1A5BB3D-25C7-434B-98C2-005C2BCC3067}"/>
              </a:ext>
            </a:extLst>
          </p:cNvPr>
          <p:cNvSpPr>
            <a:spLocks noGrp="1"/>
          </p:cNvSpPr>
          <p:nvPr>
            <p:ph idx="1"/>
          </p:nvPr>
        </p:nvSpPr>
        <p:spPr/>
        <p:txBody>
          <a:bodyPr/>
          <a:lstStyle/>
          <a:p>
            <a:pPr>
              <a:spcBef>
                <a:spcPts val="1200"/>
              </a:spcBef>
              <a:spcAft>
                <a:spcPts val="1200"/>
              </a:spcAft>
            </a:pPr>
            <a:r>
              <a:rPr lang="en-US" dirty="0"/>
              <a:t>Review your evidence </a:t>
            </a:r>
            <a:r>
              <a:rPr lang="en-US" dirty="0" smtClean="0"/>
              <a:t>table/matrix </a:t>
            </a:r>
          </a:p>
          <a:p>
            <a:pPr>
              <a:spcBef>
                <a:spcPts val="1200"/>
              </a:spcBef>
              <a:spcAft>
                <a:spcPts val="1200"/>
              </a:spcAft>
            </a:pPr>
            <a:r>
              <a:rPr lang="en-US" dirty="0" smtClean="0"/>
              <a:t>Move </a:t>
            </a:r>
            <a:r>
              <a:rPr lang="en-US" dirty="0"/>
              <a:t>from individual article description to synthesis and critique of matrix </a:t>
            </a:r>
            <a:r>
              <a:rPr lang="en-US" dirty="0"/>
              <a:t>articles[Rule of Columns (Garrard, 2017)]</a:t>
            </a:r>
          </a:p>
          <a:p>
            <a:pPr>
              <a:spcBef>
                <a:spcPts val="1200"/>
              </a:spcBef>
              <a:spcAft>
                <a:spcPts val="1200"/>
              </a:spcAft>
            </a:pPr>
            <a:r>
              <a:rPr lang="en-US" dirty="0" smtClean="0"/>
              <a:t>Reflect </a:t>
            </a:r>
            <a:r>
              <a:rPr lang="en-US" dirty="0"/>
              <a:t>on the matrix findings as a whole</a:t>
            </a:r>
          </a:p>
        </p:txBody>
      </p:sp>
    </p:spTree>
    <p:extLst>
      <p:ext uri="{BB962C8B-B14F-4D97-AF65-F5344CB8AC3E}">
        <p14:creationId xmlns:p14="http://schemas.microsoft.com/office/powerpoint/2010/main" val="62374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D38-0EF8-0B4C-A052-630CEBDCE874}"/>
              </a:ext>
            </a:extLst>
          </p:cNvPr>
          <p:cNvSpPr>
            <a:spLocks noGrp="1"/>
          </p:cNvSpPr>
          <p:nvPr>
            <p:ph type="title"/>
          </p:nvPr>
        </p:nvSpPr>
        <p:spPr/>
        <p:txBody>
          <a:bodyPr/>
          <a:lstStyle/>
          <a:p>
            <a:r>
              <a:rPr lang="en-US" dirty="0"/>
              <a:t>Questions To Ask</a:t>
            </a:r>
          </a:p>
        </p:txBody>
      </p:sp>
      <p:sp>
        <p:nvSpPr>
          <p:cNvPr id="3" name="Content Placeholder 2">
            <a:extLst>
              <a:ext uri="{FF2B5EF4-FFF2-40B4-BE49-F238E27FC236}">
                <a16:creationId xmlns:a16="http://schemas.microsoft.com/office/drawing/2014/main" id="{BAF77BFA-0271-DD42-A45C-CBF56DC92EC1}"/>
              </a:ext>
            </a:extLst>
          </p:cNvPr>
          <p:cNvSpPr>
            <a:spLocks noGrp="1"/>
          </p:cNvSpPr>
          <p:nvPr>
            <p:ph idx="1"/>
          </p:nvPr>
        </p:nvSpPr>
        <p:spPr/>
        <p:txBody>
          <a:bodyPr/>
          <a:lstStyle/>
          <a:p>
            <a:pPr>
              <a:spcBef>
                <a:spcPts val="1200"/>
              </a:spcBef>
              <a:spcAft>
                <a:spcPts val="1200"/>
              </a:spcAft>
            </a:pPr>
            <a:r>
              <a:rPr lang="en-US" dirty="0"/>
              <a:t>What findings are supported by more than one study?</a:t>
            </a:r>
          </a:p>
          <a:p>
            <a:pPr>
              <a:spcBef>
                <a:spcPts val="1200"/>
              </a:spcBef>
              <a:spcAft>
                <a:spcPts val="1200"/>
              </a:spcAft>
            </a:pPr>
            <a:r>
              <a:rPr lang="en-US" dirty="0"/>
              <a:t>What findings are supported by just one study, but are compelling?</a:t>
            </a:r>
          </a:p>
          <a:p>
            <a:pPr>
              <a:spcBef>
                <a:spcPts val="1200"/>
              </a:spcBef>
              <a:spcAft>
                <a:spcPts val="1200"/>
              </a:spcAft>
            </a:pPr>
            <a:r>
              <a:rPr lang="en-US" dirty="0"/>
              <a:t>Why are they compelling?</a:t>
            </a:r>
          </a:p>
          <a:p>
            <a:pPr>
              <a:spcBef>
                <a:spcPts val="1200"/>
              </a:spcBef>
              <a:spcAft>
                <a:spcPts val="1200"/>
              </a:spcAft>
            </a:pPr>
            <a:r>
              <a:rPr lang="en-US" dirty="0"/>
              <a:t>What findings are inconsistent across the studies?</a:t>
            </a:r>
          </a:p>
          <a:p>
            <a:pPr>
              <a:spcBef>
                <a:spcPts val="1200"/>
              </a:spcBef>
              <a:spcAft>
                <a:spcPts val="1200"/>
              </a:spcAft>
            </a:pPr>
            <a:r>
              <a:rPr lang="en-US" dirty="0"/>
              <a:t>What findings are contradictory across the studies?</a:t>
            </a:r>
          </a:p>
          <a:p>
            <a:pPr>
              <a:spcBef>
                <a:spcPts val="1200"/>
              </a:spcBef>
              <a:spcAft>
                <a:spcPts val="1200"/>
              </a:spcAft>
            </a:pPr>
            <a:r>
              <a:rPr lang="en-US" dirty="0"/>
              <a:t>What further questions do you think still need to be addressed?</a:t>
            </a:r>
          </a:p>
          <a:p>
            <a:endParaRPr lang="en-US" dirty="0"/>
          </a:p>
        </p:txBody>
      </p:sp>
    </p:spTree>
    <p:extLst>
      <p:ext uri="{BB962C8B-B14F-4D97-AF65-F5344CB8AC3E}">
        <p14:creationId xmlns:p14="http://schemas.microsoft.com/office/powerpoint/2010/main" val="246982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DF431-025D-9A42-B9B8-7A488A01CFB1}"/>
              </a:ext>
            </a:extLst>
          </p:cNvPr>
          <p:cNvSpPr>
            <a:spLocks noGrp="1"/>
          </p:cNvSpPr>
          <p:nvPr>
            <p:ph type="title"/>
          </p:nvPr>
        </p:nvSpPr>
        <p:spPr/>
        <p:txBody>
          <a:bodyPr/>
          <a:lstStyle/>
          <a:p>
            <a:r>
              <a:rPr lang="en-US" dirty="0"/>
              <a:t>Organizing The Synthesis</a:t>
            </a:r>
          </a:p>
        </p:txBody>
      </p:sp>
      <p:sp>
        <p:nvSpPr>
          <p:cNvPr id="3" name="Content Placeholder 2">
            <a:extLst>
              <a:ext uri="{FF2B5EF4-FFF2-40B4-BE49-F238E27FC236}">
                <a16:creationId xmlns:a16="http://schemas.microsoft.com/office/drawing/2014/main" id="{F89026A3-B61D-BC40-9EAE-94BCC6E9FCA8}"/>
              </a:ext>
            </a:extLst>
          </p:cNvPr>
          <p:cNvSpPr>
            <a:spLocks noGrp="1"/>
          </p:cNvSpPr>
          <p:nvPr>
            <p:ph idx="1"/>
          </p:nvPr>
        </p:nvSpPr>
        <p:spPr/>
        <p:txBody>
          <a:bodyPr/>
          <a:lstStyle/>
          <a:p>
            <a:pPr>
              <a:spcBef>
                <a:spcPts val="1200"/>
              </a:spcBef>
              <a:spcAft>
                <a:spcPts val="1200"/>
              </a:spcAft>
            </a:pPr>
            <a:r>
              <a:rPr lang="en-US" dirty="0"/>
              <a:t>Important themes</a:t>
            </a:r>
          </a:p>
          <a:p>
            <a:pPr>
              <a:spcBef>
                <a:spcPts val="1200"/>
              </a:spcBef>
              <a:spcAft>
                <a:spcPts val="1200"/>
              </a:spcAft>
            </a:pPr>
            <a:r>
              <a:rPr lang="en-US" dirty="0"/>
              <a:t>Variations in concept definitions or populations</a:t>
            </a:r>
          </a:p>
          <a:p>
            <a:pPr>
              <a:spcBef>
                <a:spcPts val="1200"/>
              </a:spcBef>
              <a:spcAft>
                <a:spcPts val="1200"/>
              </a:spcAft>
            </a:pPr>
            <a:r>
              <a:rPr lang="en-US" dirty="0"/>
              <a:t>Variation in methods quality</a:t>
            </a:r>
          </a:p>
        </p:txBody>
      </p:sp>
    </p:spTree>
    <p:extLst>
      <p:ext uri="{BB962C8B-B14F-4D97-AF65-F5344CB8AC3E}">
        <p14:creationId xmlns:p14="http://schemas.microsoft.com/office/powerpoint/2010/main" val="346528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974E-4AA0-3F42-B91C-2CA493AF4284}"/>
              </a:ext>
            </a:extLst>
          </p:cNvPr>
          <p:cNvSpPr>
            <a:spLocks noGrp="1"/>
          </p:cNvSpPr>
          <p:nvPr>
            <p:ph type="title"/>
          </p:nvPr>
        </p:nvSpPr>
        <p:spPr/>
        <p:txBody>
          <a:bodyPr/>
          <a:lstStyle/>
          <a:p>
            <a:r>
              <a:rPr lang="en-US" dirty="0"/>
              <a:t>Prewriting The Synthesis</a:t>
            </a:r>
          </a:p>
        </p:txBody>
      </p:sp>
      <p:sp>
        <p:nvSpPr>
          <p:cNvPr id="3" name="Content Placeholder 2">
            <a:extLst>
              <a:ext uri="{FF2B5EF4-FFF2-40B4-BE49-F238E27FC236}">
                <a16:creationId xmlns:a16="http://schemas.microsoft.com/office/drawing/2014/main" id="{935E2853-62CD-7148-85BF-C823E31CDF6A}"/>
              </a:ext>
            </a:extLst>
          </p:cNvPr>
          <p:cNvSpPr>
            <a:spLocks noGrp="1"/>
          </p:cNvSpPr>
          <p:nvPr>
            <p:ph idx="1"/>
          </p:nvPr>
        </p:nvSpPr>
        <p:spPr/>
        <p:txBody>
          <a:bodyPr/>
          <a:lstStyle/>
          <a:p>
            <a:pPr>
              <a:spcBef>
                <a:spcPts val="1200"/>
              </a:spcBef>
              <a:spcAft>
                <a:spcPts val="1200"/>
              </a:spcAft>
            </a:pPr>
            <a:r>
              <a:rPr lang="en-US" dirty="0"/>
              <a:t>Write an introductory statement to the literature review</a:t>
            </a:r>
          </a:p>
          <a:p>
            <a:pPr>
              <a:spcBef>
                <a:spcPts val="1200"/>
              </a:spcBef>
              <a:spcAft>
                <a:spcPts val="1200"/>
              </a:spcAft>
            </a:pPr>
            <a:r>
              <a:rPr lang="en-US" dirty="0"/>
              <a:t>Provide evidence of a current, comprehensive, and synthesized literature review that includes clear description of literature </a:t>
            </a:r>
            <a:r>
              <a:rPr lang="en-US" dirty="0" smtClean="0"/>
              <a:t>search </a:t>
            </a:r>
            <a:r>
              <a:rPr lang="en-US" dirty="0"/>
              <a:t>methods</a:t>
            </a:r>
          </a:p>
          <a:p>
            <a:pPr>
              <a:spcBef>
                <a:spcPts val="1200"/>
              </a:spcBef>
              <a:spcAft>
                <a:spcPts val="1200"/>
              </a:spcAft>
            </a:pPr>
            <a:r>
              <a:rPr lang="en-US" dirty="0"/>
              <a:t>Identify key themes, then outline with specific references</a:t>
            </a:r>
          </a:p>
          <a:p>
            <a:pPr>
              <a:spcBef>
                <a:spcPts val="1200"/>
              </a:spcBef>
              <a:spcAft>
                <a:spcPts val="1200"/>
              </a:spcAft>
            </a:pPr>
            <a:r>
              <a:rPr lang="en-US" dirty="0"/>
              <a:t>Summarize (in a few sentences) the major approach and findings of each study</a:t>
            </a:r>
          </a:p>
          <a:p>
            <a:pPr>
              <a:spcBef>
                <a:spcPts val="1200"/>
              </a:spcBef>
              <a:spcAft>
                <a:spcPts val="1200"/>
              </a:spcAft>
            </a:pPr>
            <a:r>
              <a:rPr lang="en-US" dirty="0"/>
              <a:t>At the end of each concept/theme discussion, </a:t>
            </a:r>
            <a:r>
              <a:rPr lang="en-US" dirty="0" smtClean="0"/>
              <a:t>synthesize </a:t>
            </a:r>
            <a:r>
              <a:rPr lang="en-US" dirty="0"/>
              <a:t>the key points supported</a:t>
            </a:r>
          </a:p>
        </p:txBody>
      </p:sp>
    </p:spTree>
    <p:extLst>
      <p:ext uri="{BB962C8B-B14F-4D97-AF65-F5344CB8AC3E}">
        <p14:creationId xmlns:p14="http://schemas.microsoft.com/office/powerpoint/2010/main" val="56749730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DE37F69E716945819DC3F4DA836931" ma:contentTypeVersion="13" ma:contentTypeDescription="Create a new document." ma:contentTypeScope="" ma:versionID="279ca47ab0cba3bcdb01f6af32ebef03">
  <xsd:schema xmlns:xsd="http://www.w3.org/2001/XMLSchema" xmlns:xs="http://www.w3.org/2001/XMLSchema" xmlns:p="http://schemas.microsoft.com/office/2006/metadata/properties" xmlns:ns3="91ab1ef8-9ac7-45e0-9f65-ba7a92622107" xmlns:ns4="f2e3f18b-208a-465b-8972-980fb0365c62" targetNamespace="http://schemas.microsoft.com/office/2006/metadata/properties" ma:root="true" ma:fieldsID="ab784986e89d6567aa6f93db132dfbd3" ns3:_="" ns4:_="">
    <xsd:import namespace="91ab1ef8-9ac7-45e0-9f65-ba7a92622107"/>
    <xsd:import namespace="f2e3f18b-208a-465b-8972-980fb0365c6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b1ef8-9ac7-45e0-9f65-ba7a9262210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e3f18b-208a-465b-8972-980fb0365c6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8CA318-E03E-4EDF-AF31-EA0F7DA46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b1ef8-9ac7-45e0-9f65-ba7a92622107"/>
    <ds:schemaRef ds:uri="f2e3f18b-208a-465b-8972-980fb0365c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13288D-E9DF-406E-BB7C-8DA3D85690D5}">
  <ds:schemaRefs>
    <ds:schemaRef ds:uri="http://schemas.microsoft.com/sharepoint/v3/contenttype/forms"/>
  </ds:schemaRefs>
</ds:datastoreItem>
</file>

<file path=customXml/itemProps3.xml><?xml version="1.0" encoding="utf-8"?>
<ds:datastoreItem xmlns:ds="http://schemas.openxmlformats.org/officeDocument/2006/customXml" ds:itemID="{F73460B0-8C8A-4D3D-9E2C-F1C55067E5E6}">
  <ds:schemaRefs>
    <ds:schemaRef ds:uri="http://purl.org/dc/elements/1.1/"/>
    <ds:schemaRef ds:uri="http://purl.org/dc/terms/"/>
    <ds:schemaRef ds:uri="f2e3f18b-208a-465b-8972-980fb0365c62"/>
    <ds:schemaRef ds:uri="http://schemas.microsoft.com/office/infopath/2007/PartnerControls"/>
    <ds:schemaRef ds:uri="http://schemas.microsoft.com/office/2006/documentManagement/types"/>
    <ds:schemaRef ds:uri="http://schemas.openxmlformats.org/package/2006/metadata/core-properties"/>
    <ds:schemaRef ds:uri="91ab1ef8-9ac7-45e0-9f65-ba7a92622107"/>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Vapor Trail</Template>
  <TotalTime>156</TotalTime>
  <Words>775</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Courier New</vt:lpstr>
      <vt:lpstr>Vapor Trail</vt:lpstr>
      <vt:lpstr>Synthesis of Findings</vt:lpstr>
      <vt:lpstr>Learning objectives</vt:lpstr>
      <vt:lpstr>Writing the Literature Review</vt:lpstr>
      <vt:lpstr>What is a synthesis?</vt:lpstr>
      <vt:lpstr>Synthesizing Involves:</vt:lpstr>
      <vt:lpstr>Beginning Steps</vt:lpstr>
      <vt:lpstr>Questions To Ask</vt:lpstr>
      <vt:lpstr>Organizing The Synthesis</vt:lpstr>
      <vt:lpstr>Prewriting The Synthesis</vt:lpstr>
      <vt:lpstr>Moving To The Finished Literature Synthesis</vt:lpstr>
      <vt:lpstr>Moving from synthesis to translation</vt:lpstr>
      <vt:lpstr>Explaining Your Search Strategy</vt:lpstr>
      <vt:lpstr>Checklist for Literature Synthesis</vt:lpstr>
      <vt:lpstr>Helpful 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of Findings</dc:title>
  <dc:creator>Leslie Jeter</dc:creator>
  <cp:lastModifiedBy>Abraham, Corrine</cp:lastModifiedBy>
  <cp:revision>16</cp:revision>
  <dcterms:created xsi:type="dcterms:W3CDTF">2020-10-30T21:57:59Z</dcterms:created>
  <dcterms:modified xsi:type="dcterms:W3CDTF">2020-10-31T17:45:45Z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0x01010045DE37F69E716945819DC3F4DA836931</vt:lpwstr>
  </property>
</Properties>
</file>